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8" r:id="rId2"/>
    <p:sldId id="262" r:id="rId3"/>
    <p:sldId id="335" r:id="rId4"/>
    <p:sldId id="373" r:id="rId5"/>
    <p:sldId id="277" r:id="rId6"/>
    <p:sldId id="365" r:id="rId7"/>
    <p:sldId id="374" r:id="rId8"/>
    <p:sldId id="317" r:id="rId9"/>
    <p:sldId id="266" r:id="rId10"/>
    <p:sldId id="346" r:id="rId11"/>
    <p:sldId id="367" r:id="rId12"/>
    <p:sldId id="370" r:id="rId13"/>
    <p:sldId id="36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0" autoAdjust="0"/>
  </p:normalViewPr>
  <p:slideViewPr>
    <p:cSldViewPr snapToGrid="0">
      <p:cViewPr>
        <p:scale>
          <a:sx n="66" d="100"/>
          <a:sy n="66" d="100"/>
        </p:scale>
        <p:origin x="36"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4800" units="cm"/>
          <inkml:channel name="Y" type="integer" max="1800" units="cm"/>
          <inkml:channel name="T" type="integer" max="2.14748E9" units="dev"/>
        </inkml:traceFormat>
        <inkml:channelProperties>
          <inkml:channelProperty channel="X" name="resolution" value="158.9404" units="1/cm"/>
          <inkml:channelProperty channel="Y" name="resolution" value="95.74468" units="1/cm"/>
          <inkml:channelProperty channel="T" name="resolution" value="1" units="1/dev"/>
        </inkml:channelProperties>
      </inkml:inkSource>
      <inkml:timestamp xml:id="ts0" timeString="2021-08-31T12:43:16.870"/>
    </inkml:context>
    <inkml:brush xml:id="br0">
      <inkml:brushProperty name="width" value="0.05292" units="cm"/>
      <inkml:brushProperty name="height" value="0.05292" units="cm"/>
      <inkml:brushProperty name="color" value="#FF0000"/>
    </inkml:brush>
  </inkml:definitions>
  <inkml:trace contextRef="#ctx0" brushRef="#br0">1341 8819 0,'35'18'125,"0"-18"-125,0 18 16,1-1-16,17-17 15,-18 0-15,-17 0 16,-1 0 0,1 0-1,35 0 1,-18 0-16,0 0 16,18 0-1,-35 0-15,-1 0 63,36 0-48,-35 0-15,0 0 16,-1 0 31,1 0-32,52 0 1,-34 0 0,-19 0-16,1 0 15,0 0-15,-1 0 16,1 0-16,17 0 16,0 0-16,1 0 15,34 0 1,-34 0-16,-19 0 78,1 0-62,0 0-1,-1 0 48,1 0-48,-1 0 1,1 0 15,17 0-31,1 0 16,-1 0-16,0 0 15,0-17 79,36-1-78,-53 18-16,-1 0 31,1 0-15,0 0-1,-1 0-15,1-18 94,0 18-94</inkml:trace>
  <inkml:trace contextRef="#ctx0" brushRef="#br0" timeOffset="86186.31">7779 5574 0,'-18'0'16,"-17"18"-1,17-1-15,1 1 16,-1-18-16,0 0 16,1 0-16,-1 17 78,18 1-63,-18-18 1,18 18 15,-17-1-15,17 1-16,-18 17 15,0 1-15,1-1 16,17-18-16,0 19 16,0-19-1,0 19-15,0-1 16,0 0-16,0 0 16,0 18-1,0-17-15,0-1 16,17 36-16,19-36 15,-1 0-15,-17 0 16,-1 1 0,1-1-16,0 0 0,17 0 15,-18 1-15,1-1 16,17-17-16,-17 35 16,0-53-16,17 35 15,0 0 1,-17-17-16,17 17 15,-17-17-15,17 17 0,-17-17 16,-1-18-16,1 17 16,0 1-16,-1-18 15,19 0 1,-19 0-16,1 0 0,17 0 62,53-35-62,71-18 16,-18 0-16,18 0 16,0 18-16,-18-18 15,-71 0-15,-34 17 16,-19 19 31,54-71-47,70-53 15,-18-18 1,-52 106-16,-18-18 16,0 18-16,-36 18 15,-17 17-15,0-17 16,18 0-16,-18 0 16,0 17-16,0 0 15,0 1 1,-18 17-1,-17-18 1,0-17-16,0 17 16,-1-17-16,1-18 15,17 53-15,1-18 16,-19 1-16,1 17 16,18-18-16,-1 0 15,-17 18-15,-1-35 16,1 18-16,0-19 15,0 1-15,-1 35 16,1-18-16,17 18 16,-17 0-16,17 0 15,1 0-15,-19 0 16,-16 0-16,-37 18 16,-16-18-16,16 18 15,36-18-15,18 17 16,0-17-16,17 0 15,1 0 1,-19 18 31,1-18-31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2021/8/31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67909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229846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2021/8/31</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customXml" Target="../ink/ink1.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64011" y="1882842"/>
            <a:ext cx="11185063" cy="1077218"/>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Topic-Driven and Knowledge-Aware Transformer for Dialogue Emotion</a:t>
            </a:r>
            <a:r>
              <a:rPr lang="zh-CN" altLang="en-US"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Detection</a:t>
            </a:r>
          </a:p>
        </p:txBody>
      </p:sp>
      <p:sp>
        <p:nvSpPr>
          <p:cNvPr id="3" name="文本框 2"/>
          <p:cNvSpPr txBox="1"/>
          <p:nvPr/>
        </p:nvSpPr>
        <p:spPr>
          <a:xfrm>
            <a:off x="4785999" y="5268595"/>
            <a:ext cx="262924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2021.8.31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 ACL2021</a:t>
            </a:r>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453886" y="3231713"/>
            <a:ext cx="9451180" cy="1569660"/>
          </a:xfrm>
          <a:prstGeom prst="rect">
            <a:avLst/>
          </a:prstGeom>
          <a:noFill/>
        </p:spPr>
        <p:txBody>
          <a:bodyPr wrap="square">
            <a:spAutoFit/>
          </a:bodyPr>
          <a:lstStyle/>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Lixing</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Zhu†, Gabriele Pergola†, Lin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Gui</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Deyu</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Zhou§, Yulan He†</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†Department of Computer Science, University of Warwick, UK</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§School of Computer Science and Engineering, Key Laboratory of Computer Network</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and Information Integration, Ministry of Education, Southeast University, China</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lixing.zhu,gabriele.pergola,lin.gui,yulan.he</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}@warwick.ac.uk</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d.zhou@seu.edu.cn</a:t>
            </a:r>
            <a:endPar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7AAB6699-4F07-4ACA-98F2-919595A94DCA}"/>
              </a:ext>
            </a:extLst>
          </p:cNvPr>
          <p:cNvPicPr>
            <a:picLocks noChangeAspect="1"/>
          </p:cNvPicPr>
          <p:nvPr/>
        </p:nvPicPr>
        <p:blipFill rotWithShape="1">
          <a:blip r:embed="rId2"/>
          <a:srcRect b="61804"/>
          <a:stretch/>
        </p:blipFill>
        <p:spPr>
          <a:xfrm>
            <a:off x="266906" y="1694330"/>
            <a:ext cx="5411433" cy="3372522"/>
          </a:xfrm>
          <a:prstGeom prst="rect">
            <a:avLst/>
          </a:prstGeom>
        </p:spPr>
      </p:pic>
      <p:pic>
        <p:nvPicPr>
          <p:cNvPr id="6" name="图片 5">
            <a:extLst>
              <a:ext uri="{FF2B5EF4-FFF2-40B4-BE49-F238E27FC236}">
                <a16:creationId xmlns:a16="http://schemas.microsoft.com/office/drawing/2014/main" id="{4B88DD78-15CB-4F2D-97FD-7B508F6915D7}"/>
              </a:ext>
            </a:extLst>
          </p:cNvPr>
          <p:cNvPicPr>
            <a:picLocks noChangeAspect="1"/>
          </p:cNvPicPr>
          <p:nvPr/>
        </p:nvPicPr>
        <p:blipFill rotWithShape="1">
          <a:blip r:embed="rId2"/>
          <a:srcRect t="39216"/>
          <a:stretch/>
        </p:blipFill>
        <p:spPr>
          <a:xfrm>
            <a:off x="5855504" y="1742739"/>
            <a:ext cx="4982826" cy="4941869"/>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D8DD2C1D-B66D-4610-ADE7-35C7B35E1D9C}"/>
              </a:ext>
            </a:extLst>
          </p:cNvPr>
          <p:cNvPicPr>
            <a:picLocks noChangeAspect="1"/>
          </p:cNvPicPr>
          <p:nvPr/>
        </p:nvPicPr>
        <p:blipFill>
          <a:blip r:embed="rId2"/>
          <a:stretch>
            <a:fillRect/>
          </a:stretch>
        </p:blipFill>
        <p:spPr>
          <a:xfrm>
            <a:off x="2565699" y="1646366"/>
            <a:ext cx="6412402" cy="4826296"/>
          </a:xfrm>
          <a:prstGeom prst="rect">
            <a:avLst/>
          </a:prstGeom>
        </p:spPr>
      </p:pic>
    </p:spTree>
    <p:extLst>
      <p:ext uri="{BB962C8B-B14F-4D97-AF65-F5344CB8AC3E}">
        <p14:creationId xmlns:p14="http://schemas.microsoft.com/office/powerpoint/2010/main" val="383026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BD0FED68-EE64-4499-9319-0199F3F6AC86}"/>
              </a:ext>
            </a:extLst>
          </p:cNvPr>
          <p:cNvPicPr>
            <a:picLocks noChangeAspect="1"/>
          </p:cNvPicPr>
          <p:nvPr/>
        </p:nvPicPr>
        <p:blipFill>
          <a:blip r:embed="rId2"/>
          <a:stretch>
            <a:fillRect/>
          </a:stretch>
        </p:blipFill>
        <p:spPr>
          <a:xfrm>
            <a:off x="3523129" y="1423741"/>
            <a:ext cx="4907744" cy="5213728"/>
          </a:xfrm>
          <a:prstGeom prst="rect">
            <a:avLst/>
          </a:prstGeom>
        </p:spPr>
      </p:pic>
    </p:spTree>
    <p:extLst>
      <p:ext uri="{BB962C8B-B14F-4D97-AF65-F5344CB8AC3E}">
        <p14:creationId xmlns:p14="http://schemas.microsoft.com/office/powerpoint/2010/main" val="85459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10" name="文本框 9">
            <a:extLst>
              <a:ext uri="{FF2B5EF4-FFF2-40B4-BE49-F238E27FC236}">
                <a16:creationId xmlns:a16="http://schemas.microsoft.com/office/drawing/2014/main" id="{CD6DDB41-4E62-4878-BFFA-FC79BB9D6658}"/>
              </a:ext>
            </a:extLst>
          </p:cNvPr>
          <p:cNvSpPr txBox="1"/>
          <p:nvPr/>
        </p:nvSpPr>
        <p:spPr>
          <a:xfrm>
            <a:off x="5518672" y="2484178"/>
            <a:ext cx="6443911" cy="295863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dirty="0"/>
              <a:t>Existing dialogue emotion detection methods did not put emphasis on modelling these </a:t>
            </a:r>
            <a:r>
              <a:rPr lang="en-US" altLang="zh-CN" dirty="0">
                <a:solidFill>
                  <a:srgbClr val="FF0000"/>
                </a:solidFill>
              </a:rPr>
              <a:t>holistic properties of dialogues</a:t>
            </a:r>
            <a:r>
              <a:rPr lang="en-US" altLang="zh-CN" dirty="0"/>
              <a:t> (i.e., conversational topics and tones).</a:t>
            </a:r>
          </a:p>
          <a:p>
            <a:pPr marL="285750" indent="-285750" algn="just">
              <a:lnSpc>
                <a:spcPct val="150000"/>
              </a:lnSpc>
              <a:buFont typeface="Arial" panose="020B0604020202020204" pitchFamily="34" charset="0"/>
              <a:buChar char="•"/>
            </a:pPr>
            <a:endParaRPr lang="en-US" altLang="zh-CN" dirty="0"/>
          </a:p>
          <a:p>
            <a:pPr marL="285750" indent="-285750" algn="just">
              <a:lnSpc>
                <a:spcPct val="150000"/>
              </a:lnSpc>
              <a:buFont typeface="Arial" panose="020B0604020202020204" pitchFamily="34" charset="0"/>
              <a:buChar char="•"/>
            </a:pPr>
            <a:r>
              <a:rPr lang="en-US" altLang="zh-CN" dirty="0"/>
              <a:t>Emotion and topic detection heavily relies on leveraging underlying </a:t>
            </a:r>
            <a:r>
              <a:rPr lang="en-US" altLang="zh-CN" dirty="0">
                <a:solidFill>
                  <a:srgbClr val="FF0000"/>
                </a:solidFill>
              </a:rPr>
              <a:t>commonsense knowledge shared between interlocutors</a:t>
            </a:r>
            <a:r>
              <a:rPr lang="en-US" altLang="zh-CN" dirty="0"/>
              <a:t>. </a:t>
            </a:r>
            <a:endParaRPr lang="zh-CN" altLang="en-US" dirty="0"/>
          </a:p>
        </p:txBody>
      </p:sp>
      <p:pic>
        <p:nvPicPr>
          <p:cNvPr id="4" name="图片 3">
            <a:extLst>
              <a:ext uri="{FF2B5EF4-FFF2-40B4-BE49-F238E27FC236}">
                <a16:creationId xmlns:a16="http://schemas.microsoft.com/office/drawing/2014/main" id="{2F829006-54B7-4D77-8C82-52A8751CF58C}"/>
              </a:ext>
            </a:extLst>
          </p:cNvPr>
          <p:cNvPicPr>
            <a:picLocks noChangeAspect="1"/>
          </p:cNvPicPr>
          <p:nvPr/>
        </p:nvPicPr>
        <p:blipFill>
          <a:blip r:embed="rId3"/>
          <a:stretch>
            <a:fillRect/>
          </a:stretch>
        </p:blipFill>
        <p:spPr>
          <a:xfrm>
            <a:off x="656216" y="1447007"/>
            <a:ext cx="4144747" cy="52926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7" name="文本框 6">
            <a:extLst>
              <a:ext uri="{FF2B5EF4-FFF2-40B4-BE49-F238E27FC236}">
                <a16:creationId xmlns:a16="http://schemas.microsoft.com/office/drawing/2014/main" id="{037B31D3-A8E3-4C9D-8085-6866A900FF9D}"/>
              </a:ext>
            </a:extLst>
          </p:cNvPr>
          <p:cNvSpPr txBox="1"/>
          <p:nvPr/>
        </p:nvSpPr>
        <p:spPr>
          <a:xfrm>
            <a:off x="8065444" y="2447956"/>
            <a:ext cx="1657350" cy="369332"/>
          </a:xfrm>
          <a:prstGeom prst="rect">
            <a:avLst/>
          </a:prstGeom>
          <a:noFill/>
        </p:spPr>
        <p:txBody>
          <a:bodyPr wrap="square">
            <a:spAutoFit/>
          </a:bodyPr>
          <a:lstStyle/>
          <a:p>
            <a:r>
              <a:rPr lang="en-US" altLang="zh-CN" dirty="0"/>
              <a:t>C</a:t>
            </a:r>
            <a:r>
              <a:rPr lang="zh-CN" altLang="en-US" dirty="0"/>
              <a:t>onversation</a:t>
            </a:r>
            <a:endParaRPr lang="zh-CN" altLang="en-US" sz="2000" dirty="0"/>
          </a:p>
        </p:txBody>
      </p:sp>
      <p:sp>
        <p:nvSpPr>
          <p:cNvPr id="26" name="文本框 25">
            <a:extLst>
              <a:ext uri="{FF2B5EF4-FFF2-40B4-BE49-F238E27FC236}">
                <a16:creationId xmlns:a16="http://schemas.microsoft.com/office/drawing/2014/main" id="{5A97312A-E2B9-473F-B51B-AC7A2D467AB0}"/>
              </a:ext>
            </a:extLst>
          </p:cNvPr>
          <p:cNvSpPr txBox="1"/>
          <p:nvPr/>
        </p:nvSpPr>
        <p:spPr>
          <a:xfrm>
            <a:off x="8944866" y="1829018"/>
            <a:ext cx="6143624" cy="369332"/>
          </a:xfrm>
          <a:prstGeom prst="rect">
            <a:avLst/>
          </a:prstGeom>
          <a:noFill/>
        </p:spPr>
        <p:txBody>
          <a:bodyPr wrap="square">
            <a:spAutoFit/>
          </a:bodyPr>
          <a:lstStyle/>
          <a:p>
            <a:r>
              <a:rPr lang="en-US" altLang="zh-CN" b="1" dirty="0"/>
              <a:t>Problem Definition</a:t>
            </a:r>
            <a:endParaRPr lang="zh-CN" altLang="en-US" b="1" dirty="0"/>
          </a:p>
        </p:txBody>
      </p:sp>
      <p:pic>
        <p:nvPicPr>
          <p:cNvPr id="5" name="图片 4">
            <a:extLst>
              <a:ext uri="{FF2B5EF4-FFF2-40B4-BE49-F238E27FC236}">
                <a16:creationId xmlns:a16="http://schemas.microsoft.com/office/drawing/2014/main" id="{B2DBC6AE-6526-4593-91C8-45AFF035DE53}"/>
              </a:ext>
            </a:extLst>
          </p:cNvPr>
          <p:cNvPicPr>
            <a:picLocks noChangeAspect="1"/>
          </p:cNvPicPr>
          <p:nvPr/>
        </p:nvPicPr>
        <p:blipFill>
          <a:blip r:embed="rId3"/>
          <a:stretch>
            <a:fillRect/>
          </a:stretch>
        </p:blipFill>
        <p:spPr>
          <a:xfrm>
            <a:off x="9722794" y="2476856"/>
            <a:ext cx="1791444" cy="347202"/>
          </a:xfrm>
          <a:prstGeom prst="rect">
            <a:avLst/>
          </a:prstGeom>
        </p:spPr>
      </p:pic>
      <p:pic>
        <p:nvPicPr>
          <p:cNvPr id="10" name="图片 9">
            <a:extLst>
              <a:ext uri="{FF2B5EF4-FFF2-40B4-BE49-F238E27FC236}">
                <a16:creationId xmlns:a16="http://schemas.microsoft.com/office/drawing/2014/main" id="{5048FC5B-881A-4ABF-9642-69D28B3216B3}"/>
              </a:ext>
            </a:extLst>
          </p:cNvPr>
          <p:cNvPicPr>
            <a:picLocks noChangeAspect="1"/>
          </p:cNvPicPr>
          <p:nvPr/>
        </p:nvPicPr>
        <p:blipFill>
          <a:blip r:embed="rId4"/>
          <a:stretch>
            <a:fillRect/>
          </a:stretch>
        </p:blipFill>
        <p:spPr>
          <a:xfrm>
            <a:off x="9217770" y="3013977"/>
            <a:ext cx="2953589" cy="294279"/>
          </a:xfrm>
          <a:prstGeom prst="rect">
            <a:avLst/>
          </a:prstGeom>
        </p:spPr>
      </p:pic>
      <p:pic>
        <p:nvPicPr>
          <p:cNvPr id="13" name="图片 12">
            <a:extLst>
              <a:ext uri="{FF2B5EF4-FFF2-40B4-BE49-F238E27FC236}">
                <a16:creationId xmlns:a16="http://schemas.microsoft.com/office/drawing/2014/main" id="{6533B9CA-3884-4908-99F8-1E679175BC47}"/>
              </a:ext>
            </a:extLst>
          </p:cNvPr>
          <p:cNvPicPr>
            <a:picLocks noChangeAspect="1"/>
          </p:cNvPicPr>
          <p:nvPr/>
        </p:nvPicPr>
        <p:blipFill>
          <a:blip r:embed="rId5"/>
          <a:stretch>
            <a:fillRect/>
          </a:stretch>
        </p:blipFill>
        <p:spPr>
          <a:xfrm>
            <a:off x="9722795" y="3492840"/>
            <a:ext cx="1791444" cy="320943"/>
          </a:xfrm>
          <a:prstGeom prst="rect">
            <a:avLst/>
          </a:prstGeom>
        </p:spPr>
      </p:pic>
      <p:sp>
        <p:nvSpPr>
          <p:cNvPr id="40" name="文本框 39">
            <a:extLst>
              <a:ext uri="{FF2B5EF4-FFF2-40B4-BE49-F238E27FC236}">
                <a16:creationId xmlns:a16="http://schemas.microsoft.com/office/drawing/2014/main" id="{007C0CF4-2790-45D9-847D-D236445F0B59}"/>
              </a:ext>
            </a:extLst>
          </p:cNvPr>
          <p:cNvSpPr txBox="1"/>
          <p:nvPr/>
        </p:nvSpPr>
        <p:spPr>
          <a:xfrm>
            <a:off x="8086857" y="3476921"/>
            <a:ext cx="6416936" cy="369332"/>
          </a:xfrm>
          <a:prstGeom prst="rect">
            <a:avLst/>
          </a:prstGeom>
          <a:noFill/>
        </p:spPr>
        <p:txBody>
          <a:bodyPr wrap="square">
            <a:spAutoFit/>
          </a:bodyPr>
          <a:lstStyle/>
          <a:p>
            <a:r>
              <a:rPr lang="en-US" altLang="zh-CN" dirty="0"/>
              <a:t>E</a:t>
            </a:r>
            <a:r>
              <a:rPr lang="zh-CN" altLang="en-US" dirty="0"/>
              <a:t>motion labels</a:t>
            </a:r>
          </a:p>
        </p:txBody>
      </p:sp>
      <p:sp>
        <p:nvSpPr>
          <p:cNvPr id="42" name="文本框 41">
            <a:extLst>
              <a:ext uri="{FF2B5EF4-FFF2-40B4-BE49-F238E27FC236}">
                <a16:creationId xmlns:a16="http://schemas.microsoft.com/office/drawing/2014/main" id="{B9EC3C73-D0FC-442F-B0B0-585572414675}"/>
              </a:ext>
            </a:extLst>
          </p:cNvPr>
          <p:cNvSpPr txBox="1"/>
          <p:nvPr/>
        </p:nvSpPr>
        <p:spPr>
          <a:xfrm>
            <a:off x="8138160" y="4129178"/>
            <a:ext cx="4091022" cy="646331"/>
          </a:xfrm>
          <a:prstGeom prst="rect">
            <a:avLst/>
          </a:prstGeom>
          <a:noFill/>
        </p:spPr>
        <p:txBody>
          <a:bodyPr wrap="square">
            <a:spAutoFit/>
          </a:bodyPr>
          <a:lstStyle/>
          <a:p>
            <a:r>
              <a:rPr lang="zh-CN" altLang="en-US" dirty="0"/>
              <a:t>The joint probability of emotion labels for a dialogue is:</a:t>
            </a:r>
          </a:p>
        </p:txBody>
      </p:sp>
      <p:pic>
        <p:nvPicPr>
          <p:cNvPr id="19" name="图片 18">
            <a:extLst>
              <a:ext uri="{FF2B5EF4-FFF2-40B4-BE49-F238E27FC236}">
                <a16:creationId xmlns:a16="http://schemas.microsoft.com/office/drawing/2014/main" id="{2214D334-076F-43BE-A18C-5267568EE492}"/>
              </a:ext>
            </a:extLst>
          </p:cNvPr>
          <p:cNvPicPr>
            <a:picLocks noChangeAspect="1"/>
          </p:cNvPicPr>
          <p:nvPr/>
        </p:nvPicPr>
        <p:blipFill>
          <a:blip r:embed="rId6"/>
          <a:stretch>
            <a:fillRect/>
          </a:stretch>
        </p:blipFill>
        <p:spPr>
          <a:xfrm>
            <a:off x="8291247" y="4873356"/>
            <a:ext cx="3784848" cy="746099"/>
          </a:xfrm>
          <a:prstGeom prst="rect">
            <a:avLst/>
          </a:prstGeom>
        </p:spPr>
      </p:pic>
      <p:pic>
        <p:nvPicPr>
          <p:cNvPr id="22" name="图片 21">
            <a:extLst>
              <a:ext uri="{FF2B5EF4-FFF2-40B4-BE49-F238E27FC236}">
                <a16:creationId xmlns:a16="http://schemas.microsoft.com/office/drawing/2014/main" id="{CED3E636-69BC-4826-B715-8828566994D7}"/>
              </a:ext>
            </a:extLst>
          </p:cNvPr>
          <p:cNvPicPr>
            <a:picLocks noChangeAspect="1"/>
          </p:cNvPicPr>
          <p:nvPr/>
        </p:nvPicPr>
        <p:blipFill rotWithShape="1">
          <a:blip r:embed="rId7"/>
          <a:srcRect r="6102"/>
          <a:stretch/>
        </p:blipFill>
        <p:spPr>
          <a:xfrm>
            <a:off x="17590" y="2198350"/>
            <a:ext cx="7946920" cy="3183600"/>
          </a:xfrm>
          <a:prstGeom prst="rect">
            <a:avLst/>
          </a:prstGeom>
        </p:spPr>
      </p:pic>
    </p:spTree>
    <p:extLst>
      <p:ext uri="{BB962C8B-B14F-4D97-AF65-F5344CB8AC3E}">
        <p14:creationId xmlns:p14="http://schemas.microsoft.com/office/powerpoint/2010/main" val="17141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6A8A1A0A-F767-4B00-87B3-B558B60352C8}"/>
              </a:ext>
            </a:extLst>
          </p:cNvPr>
          <p:cNvPicPr>
            <a:picLocks noChangeAspect="1"/>
          </p:cNvPicPr>
          <p:nvPr/>
        </p:nvPicPr>
        <p:blipFill rotWithShape="1">
          <a:blip r:embed="rId3"/>
          <a:srcRect l="2029" r="51515" b="11121"/>
          <a:stretch/>
        </p:blipFill>
        <p:spPr>
          <a:xfrm>
            <a:off x="275909" y="2781813"/>
            <a:ext cx="5663901" cy="4076187"/>
          </a:xfrm>
          <a:prstGeom prst="rect">
            <a:avLst/>
          </a:prstGeom>
        </p:spPr>
      </p:pic>
      <p:pic>
        <p:nvPicPr>
          <p:cNvPr id="8" name="图片 7">
            <a:extLst>
              <a:ext uri="{FF2B5EF4-FFF2-40B4-BE49-F238E27FC236}">
                <a16:creationId xmlns:a16="http://schemas.microsoft.com/office/drawing/2014/main" id="{8A54B043-27A3-4B9F-927F-3F6C03BDB055}"/>
              </a:ext>
            </a:extLst>
          </p:cNvPr>
          <p:cNvPicPr>
            <a:picLocks noChangeAspect="1"/>
          </p:cNvPicPr>
          <p:nvPr/>
        </p:nvPicPr>
        <p:blipFill>
          <a:blip r:embed="rId4"/>
          <a:stretch>
            <a:fillRect/>
          </a:stretch>
        </p:blipFill>
        <p:spPr>
          <a:xfrm>
            <a:off x="6988935" y="1559358"/>
            <a:ext cx="4062051" cy="1038305"/>
          </a:xfrm>
          <a:prstGeom prst="rect">
            <a:avLst/>
          </a:prstGeom>
        </p:spPr>
      </p:pic>
      <p:pic>
        <p:nvPicPr>
          <p:cNvPr id="10" name="图片 9">
            <a:extLst>
              <a:ext uri="{FF2B5EF4-FFF2-40B4-BE49-F238E27FC236}">
                <a16:creationId xmlns:a16="http://schemas.microsoft.com/office/drawing/2014/main" id="{7915F9BC-59AD-43A9-A95D-A456C0656697}"/>
              </a:ext>
            </a:extLst>
          </p:cNvPr>
          <p:cNvPicPr>
            <a:picLocks noChangeAspect="1"/>
          </p:cNvPicPr>
          <p:nvPr/>
        </p:nvPicPr>
        <p:blipFill>
          <a:blip r:embed="rId5"/>
          <a:stretch>
            <a:fillRect/>
          </a:stretch>
        </p:blipFill>
        <p:spPr>
          <a:xfrm>
            <a:off x="6988935" y="2560699"/>
            <a:ext cx="4444821" cy="425789"/>
          </a:xfrm>
          <a:prstGeom prst="rect">
            <a:avLst/>
          </a:prstGeom>
        </p:spPr>
      </p:pic>
      <p:sp>
        <p:nvSpPr>
          <p:cNvPr id="12" name="文本框 11">
            <a:extLst>
              <a:ext uri="{FF2B5EF4-FFF2-40B4-BE49-F238E27FC236}">
                <a16:creationId xmlns:a16="http://schemas.microsoft.com/office/drawing/2014/main" id="{478B5D55-630E-4FA8-8D0F-957C4C41D97C}"/>
              </a:ext>
            </a:extLst>
          </p:cNvPr>
          <p:cNvSpPr txBox="1"/>
          <p:nvPr/>
        </p:nvSpPr>
        <p:spPr>
          <a:xfrm>
            <a:off x="6658983" y="1284949"/>
            <a:ext cx="6145306" cy="369332"/>
          </a:xfrm>
          <a:prstGeom prst="rect">
            <a:avLst/>
          </a:prstGeom>
          <a:noFill/>
        </p:spPr>
        <p:txBody>
          <a:bodyPr wrap="square">
            <a:spAutoFit/>
          </a:bodyPr>
          <a:lstStyle/>
          <a:p>
            <a:r>
              <a:rPr lang="zh-CN" altLang="en-US" b="1" dirty="0"/>
              <a:t>Encoder</a:t>
            </a:r>
          </a:p>
        </p:txBody>
      </p:sp>
      <p:pic>
        <p:nvPicPr>
          <p:cNvPr id="14" name="图片 13">
            <a:extLst>
              <a:ext uri="{FF2B5EF4-FFF2-40B4-BE49-F238E27FC236}">
                <a16:creationId xmlns:a16="http://schemas.microsoft.com/office/drawing/2014/main" id="{DB068AD8-90AD-4C45-9016-237B65765DC5}"/>
              </a:ext>
            </a:extLst>
          </p:cNvPr>
          <p:cNvPicPr>
            <a:picLocks noChangeAspect="1"/>
          </p:cNvPicPr>
          <p:nvPr/>
        </p:nvPicPr>
        <p:blipFill>
          <a:blip r:embed="rId6"/>
          <a:stretch>
            <a:fillRect/>
          </a:stretch>
        </p:blipFill>
        <p:spPr>
          <a:xfrm>
            <a:off x="7150815" y="3241792"/>
            <a:ext cx="2700141" cy="371697"/>
          </a:xfrm>
          <a:prstGeom prst="rect">
            <a:avLst/>
          </a:prstGeom>
        </p:spPr>
      </p:pic>
      <p:sp>
        <p:nvSpPr>
          <p:cNvPr id="16" name="文本框 15">
            <a:extLst>
              <a:ext uri="{FF2B5EF4-FFF2-40B4-BE49-F238E27FC236}">
                <a16:creationId xmlns:a16="http://schemas.microsoft.com/office/drawing/2014/main" id="{6520CBAE-EC8C-4E41-BE09-535F9B4E948F}"/>
              </a:ext>
            </a:extLst>
          </p:cNvPr>
          <p:cNvSpPr txBox="1"/>
          <p:nvPr/>
        </p:nvSpPr>
        <p:spPr>
          <a:xfrm>
            <a:off x="6702014" y="2899003"/>
            <a:ext cx="6425004" cy="369332"/>
          </a:xfrm>
          <a:prstGeom prst="rect">
            <a:avLst/>
          </a:prstGeom>
          <a:noFill/>
        </p:spPr>
        <p:txBody>
          <a:bodyPr wrap="square">
            <a:spAutoFit/>
          </a:bodyPr>
          <a:lstStyle/>
          <a:p>
            <a:r>
              <a:rPr lang="en-US" altLang="zh-CN" b="1" dirty="0"/>
              <a:t>De</a:t>
            </a:r>
            <a:r>
              <a:rPr lang="zh-CN" altLang="en-US" b="1" dirty="0"/>
              <a:t>coder</a:t>
            </a:r>
          </a:p>
        </p:txBody>
      </p:sp>
      <p:sp>
        <p:nvSpPr>
          <p:cNvPr id="18" name="文本框 17">
            <a:extLst>
              <a:ext uri="{FF2B5EF4-FFF2-40B4-BE49-F238E27FC236}">
                <a16:creationId xmlns:a16="http://schemas.microsoft.com/office/drawing/2014/main" id="{05DE00C7-BE62-4370-ADDA-43F6AEE22F3B}"/>
              </a:ext>
            </a:extLst>
          </p:cNvPr>
          <p:cNvSpPr txBox="1"/>
          <p:nvPr/>
        </p:nvSpPr>
        <p:spPr>
          <a:xfrm>
            <a:off x="6702014" y="3625216"/>
            <a:ext cx="6562164" cy="369332"/>
          </a:xfrm>
          <a:prstGeom prst="rect">
            <a:avLst/>
          </a:prstGeom>
          <a:noFill/>
        </p:spPr>
        <p:txBody>
          <a:bodyPr wrap="square">
            <a:spAutoFit/>
          </a:bodyPr>
          <a:lstStyle/>
          <a:p>
            <a:r>
              <a:rPr lang="zh-CN" altLang="en-US" b="1" dirty="0"/>
              <a:t>Training</a:t>
            </a:r>
          </a:p>
        </p:txBody>
      </p:sp>
      <p:pic>
        <p:nvPicPr>
          <p:cNvPr id="20" name="图片 19">
            <a:extLst>
              <a:ext uri="{FF2B5EF4-FFF2-40B4-BE49-F238E27FC236}">
                <a16:creationId xmlns:a16="http://schemas.microsoft.com/office/drawing/2014/main" id="{20090775-3FEE-45B4-AC36-5F9AA1473A06}"/>
              </a:ext>
            </a:extLst>
          </p:cNvPr>
          <p:cNvPicPr>
            <a:picLocks noChangeAspect="1"/>
          </p:cNvPicPr>
          <p:nvPr/>
        </p:nvPicPr>
        <p:blipFill>
          <a:blip r:embed="rId7"/>
          <a:stretch>
            <a:fillRect/>
          </a:stretch>
        </p:blipFill>
        <p:spPr>
          <a:xfrm>
            <a:off x="7343080" y="4341008"/>
            <a:ext cx="3256945" cy="776462"/>
          </a:xfrm>
          <a:prstGeom prst="rect">
            <a:avLst/>
          </a:prstGeom>
        </p:spPr>
      </p:pic>
      <p:pic>
        <p:nvPicPr>
          <p:cNvPr id="22" name="图片 21">
            <a:extLst>
              <a:ext uri="{FF2B5EF4-FFF2-40B4-BE49-F238E27FC236}">
                <a16:creationId xmlns:a16="http://schemas.microsoft.com/office/drawing/2014/main" id="{C7248016-7527-4F7D-B09A-1AA3049529E9}"/>
              </a:ext>
            </a:extLst>
          </p:cNvPr>
          <p:cNvPicPr>
            <a:picLocks noChangeAspect="1"/>
          </p:cNvPicPr>
          <p:nvPr/>
        </p:nvPicPr>
        <p:blipFill rotWithShape="1">
          <a:blip r:embed="rId8"/>
          <a:srcRect t="8570" b="11869"/>
          <a:stretch/>
        </p:blipFill>
        <p:spPr>
          <a:xfrm>
            <a:off x="7479353" y="5014756"/>
            <a:ext cx="3345649" cy="567771"/>
          </a:xfrm>
          <a:prstGeom prst="rect">
            <a:avLst/>
          </a:prstGeom>
        </p:spPr>
      </p:pic>
      <p:pic>
        <p:nvPicPr>
          <p:cNvPr id="24" name="图片 23">
            <a:extLst>
              <a:ext uri="{FF2B5EF4-FFF2-40B4-BE49-F238E27FC236}">
                <a16:creationId xmlns:a16="http://schemas.microsoft.com/office/drawing/2014/main" id="{4B32C54E-AA49-472D-90BB-F5E8E0B18382}"/>
              </a:ext>
            </a:extLst>
          </p:cNvPr>
          <p:cNvPicPr>
            <a:picLocks noChangeAspect="1"/>
          </p:cNvPicPr>
          <p:nvPr/>
        </p:nvPicPr>
        <p:blipFill rotWithShape="1">
          <a:blip r:embed="rId9"/>
          <a:srcRect t="2750"/>
          <a:stretch/>
        </p:blipFill>
        <p:spPr>
          <a:xfrm>
            <a:off x="7077730" y="5582527"/>
            <a:ext cx="3884460" cy="692920"/>
          </a:xfrm>
          <a:prstGeom prst="rect">
            <a:avLst/>
          </a:prstGeom>
        </p:spPr>
      </p:pic>
      <p:sp>
        <p:nvSpPr>
          <p:cNvPr id="15" name="文本框 14">
            <a:extLst>
              <a:ext uri="{FF2B5EF4-FFF2-40B4-BE49-F238E27FC236}">
                <a16:creationId xmlns:a16="http://schemas.microsoft.com/office/drawing/2014/main" id="{DE02B293-2C79-4251-AA96-C7F3477AC89A}"/>
              </a:ext>
            </a:extLst>
          </p:cNvPr>
          <p:cNvSpPr txBox="1"/>
          <p:nvPr/>
        </p:nvSpPr>
        <p:spPr>
          <a:xfrm>
            <a:off x="6825727" y="4002454"/>
            <a:ext cx="5489986" cy="338554"/>
          </a:xfrm>
          <a:prstGeom prst="rect">
            <a:avLst/>
          </a:prstGeom>
          <a:noFill/>
        </p:spPr>
        <p:txBody>
          <a:bodyPr wrap="square">
            <a:spAutoFit/>
          </a:bodyPr>
          <a:lstStyle/>
          <a:p>
            <a:r>
              <a:rPr lang="zh-CN" altLang="en-US" sz="1600" dirty="0"/>
              <a:t>The training objective is the Evidence Lower Bound (ELBO):</a:t>
            </a:r>
          </a:p>
        </p:txBody>
      </p:sp>
      <p:pic>
        <p:nvPicPr>
          <p:cNvPr id="5" name="图片 4">
            <a:extLst>
              <a:ext uri="{FF2B5EF4-FFF2-40B4-BE49-F238E27FC236}">
                <a16:creationId xmlns:a16="http://schemas.microsoft.com/office/drawing/2014/main" id="{6D03FB7C-771C-40B9-B04D-280914A8F5E5}"/>
              </a:ext>
            </a:extLst>
          </p:cNvPr>
          <p:cNvPicPr>
            <a:picLocks noChangeAspect="1"/>
          </p:cNvPicPr>
          <p:nvPr/>
        </p:nvPicPr>
        <p:blipFill>
          <a:blip r:embed="rId10"/>
          <a:stretch>
            <a:fillRect/>
          </a:stretch>
        </p:blipFill>
        <p:spPr>
          <a:xfrm>
            <a:off x="7077730" y="6358989"/>
            <a:ext cx="1581542" cy="314809"/>
          </a:xfrm>
          <a:prstGeom prst="rect">
            <a:avLst/>
          </a:prstGeom>
        </p:spPr>
      </p:pic>
      <p:pic>
        <p:nvPicPr>
          <p:cNvPr id="9" name="图片 8">
            <a:extLst>
              <a:ext uri="{FF2B5EF4-FFF2-40B4-BE49-F238E27FC236}">
                <a16:creationId xmlns:a16="http://schemas.microsoft.com/office/drawing/2014/main" id="{B3C6A8B8-36FE-47DC-940D-5BA6CBF4CBE6}"/>
              </a:ext>
            </a:extLst>
          </p:cNvPr>
          <p:cNvPicPr>
            <a:picLocks noChangeAspect="1"/>
          </p:cNvPicPr>
          <p:nvPr/>
        </p:nvPicPr>
        <p:blipFill>
          <a:blip r:embed="rId11"/>
          <a:stretch>
            <a:fillRect/>
          </a:stretch>
        </p:blipFill>
        <p:spPr>
          <a:xfrm>
            <a:off x="8994129" y="6358988"/>
            <a:ext cx="1605896" cy="275189"/>
          </a:xfrm>
          <a:prstGeom prst="rect">
            <a:avLst/>
          </a:prstGeom>
        </p:spPr>
      </p:pic>
      <p:pic>
        <p:nvPicPr>
          <p:cNvPr id="11" name="图片 10">
            <a:extLst>
              <a:ext uri="{FF2B5EF4-FFF2-40B4-BE49-F238E27FC236}">
                <a16:creationId xmlns:a16="http://schemas.microsoft.com/office/drawing/2014/main" id="{68669930-1768-4FD9-9A82-7BCB3F1037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1236" y="1136528"/>
            <a:ext cx="3613306" cy="1762475"/>
          </a:xfrm>
          <a:prstGeom prst="rect">
            <a:avLst/>
          </a:prstGeom>
        </p:spPr>
      </p:pic>
      <p:pic>
        <p:nvPicPr>
          <p:cNvPr id="17" name="图片 16">
            <a:extLst>
              <a:ext uri="{FF2B5EF4-FFF2-40B4-BE49-F238E27FC236}">
                <a16:creationId xmlns:a16="http://schemas.microsoft.com/office/drawing/2014/main" id="{B008D9D8-9C73-465F-B4FD-152BA57A59F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0839" y="819892"/>
            <a:ext cx="4801593" cy="5481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7094378" y="1368113"/>
            <a:ext cx="6143624" cy="369332"/>
          </a:xfrm>
          <a:prstGeom prst="rect">
            <a:avLst/>
          </a:prstGeom>
          <a:noFill/>
        </p:spPr>
        <p:txBody>
          <a:bodyPr wrap="square">
            <a:spAutoFit/>
          </a:bodyPr>
          <a:lstStyle/>
          <a:p>
            <a:r>
              <a:rPr lang="en-US" altLang="zh-CN" b="1" dirty="0"/>
              <a:t>Commonsense Knowledge Retrieval</a:t>
            </a:r>
            <a:endParaRPr lang="zh-CN" altLang="en-US" b="1" dirty="0"/>
          </a:p>
        </p:txBody>
      </p:sp>
      <p:pic>
        <p:nvPicPr>
          <p:cNvPr id="3" name="图片 2">
            <a:extLst>
              <a:ext uri="{FF2B5EF4-FFF2-40B4-BE49-F238E27FC236}">
                <a16:creationId xmlns:a16="http://schemas.microsoft.com/office/drawing/2014/main" id="{63CAA549-8AA1-41E5-B5B5-1F16AFA6999C}"/>
              </a:ext>
            </a:extLst>
          </p:cNvPr>
          <p:cNvPicPr>
            <a:picLocks noChangeAspect="1"/>
          </p:cNvPicPr>
          <p:nvPr/>
        </p:nvPicPr>
        <p:blipFill>
          <a:blip r:embed="rId3"/>
          <a:stretch>
            <a:fillRect/>
          </a:stretch>
        </p:blipFill>
        <p:spPr>
          <a:xfrm>
            <a:off x="546900" y="1989668"/>
            <a:ext cx="5817641" cy="3802380"/>
          </a:xfrm>
          <a:prstGeom prst="rect">
            <a:avLst/>
          </a:prstGeom>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D87F24E6-6ECA-440C-ABD3-C4FA5D131A17}"/>
                  </a:ext>
                </a:extLst>
              </p:cNvPr>
              <p:cNvSpPr txBox="1"/>
              <p:nvPr/>
            </p:nvSpPr>
            <p:spPr>
              <a:xfrm>
                <a:off x="7255034" y="1852084"/>
                <a:ext cx="3483448" cy="584775"/>
              </a:xfrm>
              <a:prstGeom prst="rect">
                <a:avLst/>
              </a:prstGeom>
              <a:noFill/>
            </p:spPr>
            <p:txBody>
              <a:bodyPr wrap="square">
                <a:spAutoFit/>
              </a:bodyPr>
              <a:lstStyle/>
              <a:p>
                <a:r>
                  <a:rPr lang="zh-CN" altLang="en-US" sz="1600" dirty="0"/>
                  <a:t>ATOMIC thus encodes triples such as</a:t>
                </a:r>
                <a:r>
                  <a:rPr lang="en-US" altLang="zh-CN" sz="1600" dirty="0"/>
                  <a:t> </a:t>
                </a:r>
                <a14:m>
                  <m:oMath xmlns:m="http://schemas.openxmlformats.org/officeDocument/2006/math">
                    <m:r>
                      <a:rPr lang="en-US" altLang="zh-CN" sz="1600" i="1" dirty="0" smtClean="0">
                        <a:latin typeface="Cambria Math" panose="02040503050406030204" pitchFamily="18" charset="0"/>
                      </a:rPr>
                      <m:t>&lt;</m:t>
                    </m:r>
                    <m:r>
                      <a:rPr lang="zh-CN" altLang="en-US" sz="1600" i="1" dirty="0" smtClean="0">
                        <a:latin typeface="Cambria Math" panose="02040503050406030204" pitchFamily="18" charset="0"/>
                      </a:rPr>
                      <m:t>𝑒𝑣𝑒𝑛𝑡</m:t>
                    </m:r>
                    <m:r>
                      <a:rPr lang="zh-CN" altLang="en-US" sz="1600" i="1" dirty="0">
                        <a:latin typeface="Cambria Math" panose="02040503050406030204" pitchFamily="18" charset="0"/>
                      </a:rPr>
                      <m:t>, </m:t>
                    </m:r>
                    <m:r>
                      <a:rPr lang="zh-CN" altLang="en-US" sz="1600" i="1" dirty="0">
                        <a:latin typeface="Cambria Math" panose="02040503050406030204" pitchFamily="18" charset="0"/>
                      </a:rPr>
                      <m:t>𝑟𝑒𝑙𝑎𝑡𝑖𝑜𝑛</m:t>
                    </m:r>
                    <m:r>
                      <a:rPr lang="zh-CN" altLang="en-US" sz="1600" i="1" dirty="0">
                        <a:latin typeface="Cambria Math" panose="02040503050406030204" pitchFamily="18" charset="0"/>
                      </a:rPr>
                      <m:t> </m:t>
                    </m:r>
                    <m:r>
                      <a:rPr lang="zh-CN" altLang="en-US" sz="1600" i="1" dirty="0">
                        <a:latin typeface="Cambria Math" panose="02040503050406030204" pitchFamily="18" charset="0"/>
                      </a:rPr>
                      <m:t>𝑡𝑦𝑝𝑒</m:t>
                    </m:r>
                    <m:r>
                      <a:rPr lang="zh-CN" altLang="en-US" sz="1600" i="1" dirty="0">
                        <a:latin typeface="Cambria Math" panose="02040503050406030204" pitchFamily="18" charset="0"/>
                      </a:rPr>
                      <m:t>, </m:t>
                    </m:r>
                    <m:r>
                      <a:rPr lang="zh-CN" altLang="en-US" sz="1600" i="1" dirty="0" smtClean="0">
                        <a:latin typeface="Cambria Math" panose="02040503050406030204" pitchFamily="18" charset="0"/>
                      </a:rPr>
                      <m:t>𝑒𝑣𝑒𝑛𝑡</m:t>
                    </m:r>
                    <m:r>
                      <a:rPr lang="en-US" altLang="zh-CN" sz="1600" i="1" dirty="0" smtClean="0">
                        <a:latin typeface="Cambria Math" panose="02040503050406030204" pitchFamily="18" charset="0"/>
                      </a:rPr>
                      <m:t>&gt;</m:t>
                    </m:r>
                  </m:oMath>
                </a14:m>
                <a:endParaRPr lang="zh-CN" altLang="en-US" sz="1600" dirty="0"/>
              </a:p>
            </p:txBody>
          </p:sp>
        </mc:Choice>
        <mc:Fallback xmlns="">
          <p:sp>
            <p:nvSpPr>
              <p:cNvPr id="19" name="文本框 18">
                <a:extLst>
                  <a:ext uri="{FF2B5EF4-FFF2-40B4-BE49-F238E27FC236}">
                    <a16:creationId xmlns:a16="http://schemas.microsoft.com/office/drawing/2014/main" id="{D87F24E6-6ECA-440C-ABD3-C4FA5D131A17}"/>
                  </a:ext>
                </a:extLst>
              </p:cNvPr>
              <p:cNvSpPr txBox="1">
                <a:spLocks noRot="1" noChangeAspect="1" noMove="1" noResize="1" noEditPoints="1" noAdjustHandles="1" noChangeArrowheads="1" noChangeShapeType="1" noTextEdit="1"/>
              </p:cNvSpPr>
              <p:nvPr/>
            </p:nvSpPr>
            <p:spPr>
              <a:xfrm>
                <a:off x="7255034" y="1852084"/>
                <a:ext cx="3483448" cy="584775"/>
              </a:xfrm>
              <a:prstGeom prst="rect">
                <a:avLst/>
              </a:prstGeom>
              <a:blipFill>
                <a:blip r:embed="rId4"/>
                <a:stretch>
                  <a:fillRect l="-874" t="-3125" b="-3125"/>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A9C55219-D099-438B-AD58-36E507B0CB22}"/>
              </a:ext>
            </a:extLst>
          </p:cNvPr>
          <p:cNvSpPr txBox="1"/>
          <p:nvPr/>
        </p:nvSpPr>
        <p:spPr>
          <a:xfrm>
            <a:off x="7217674" y="2467204"/>
            <a:ext cx="7041613" cy="830997"/>
          </a:xfrm>
          <a:prstGeom prst="rect">
            <a:avLst/>
          </a:prstGeom>
          <a:noFill/>
        </p:spPr>
        <p:txBody>
          <a:bodyPr wrap="square">
            <a:spAutoFit/>
          </a:bodyPr>
          <a:lstStyle/>
          <a:p>
            <a:pPr marL="285750" indent="-285750">
              <a:buFont typeface="Arial" panose="020B0604020202020204" pitchFamily="34" charset="0"/>
              <a:buChar char="•"/>
            </a:pPr>
            <a:r>
              <a:rPr lang="zh-CN" altLang="en-US" sz="1600" dirty="0"/>
              <a:t>xIntent, the intention of the subject</a:t>
            </a:r>
          </a:p>
          <a:p>
            <a:pPr marL="285750" indent="-285750">
              <a:buFont typeface="Arial" panose="020B0604020202020204" pitchFamily="34" charset="0"/>
              <a:buChar char="•"/>
            </a:pPr>
            <a:r>
              <a:rPr lang="zh-CN" altLang="en-US" sz="1600" dirty="0"/>
              <a:t>xReact, the reaction of the subject </a:t>
            </a:r>
            <a:endParaRPr lang="en-US" altLang="zh-CN" sz="1600" dirty="0"/>
          </a:p>
          <a:p>
            <a:pPr marL="285750" indent="-285750">
              <a:buFont typeface="Arial" panose="020B0604020202020204" pitchFamily="34" charset="0"/>
              <a:buChar char="•"/>
            </a:pPr>
            <a:r>
              <a:rPr lang="zh-CN" altLang="en-US" sz="1600" dirty="0"/>
              <a:t>oReact, the reaction of the object</a:t>
            </a:r>
          </a:p>
        </p:txBody>
      </p:sp>
      <p:pic>
        <p:nvPicPr>
          <p:cNvPr id="10" name="图片 9">
            <a:extLst>
              <a:ext uri="{FF2B5EF4-FFF2-40B4-BE49-F238E27FC236}">
                <a16:creationId xmlns:a16="http://schemas.microsoft.com/office/drawing/2014/main" id="{10C95C3A-981A-485F-965E-30EB2C301B2A}"/>
              </a:ext>
            </a:extLst>
          </p:cNvPr>
          <p:cNvPicPr>
            <a:picLocks noChangeAspect="1"/>
          </p:cNvPicPr>
          <p:nvPr/>
        </p:nvPicPr>
        <p:blipFill>
          <a:blip r:embed="rId5"/>
          <a:stretch>
            <a:fillRect/>
          </a:stretch>
        </p:blipFill>
        <p:spPr>
          <a:xfrm>
            <a:off x="7991869" y="3473678"/>
            <a:ext cx="2818451" cy="316538"/>
          </a:xfrm>
          <a:prstGeom prst="rect">
            <a:avLst/>
          </a:prstGeom>
        </p:spPr>
      </p:pic>
      <p:pic>
        <p:nvPicPr>
          <p:cNvPr id="14" name="图片 13">
            <a:extLst>
              <a:ext uri="{FF2B5EF4-FFF2-40B4-BE49-F238E27FC236}">
                <a16:creationId xmlns:a16="http://schemas.microsoft.com/office/drawing/2014/main" id="{09F4E75F-56E1-484C-B923-0FAC96193E24}"/>
              </a:ext>
            </a:extLst>
          </p:cNvPr>
          <p:cNvPicPr>
            <a:picLocks noChangeAspect="1"/>
          </p:cNvPicPr>
          <p:nvPr/>
        </p:nvPicPr>
        <p:blipFill>
          <a:blip r:embed="rId6"/>
          <a:stretch>
            <a:fillRect/>
          </a:stretch>
        </p:blipFill>
        <p:spPr>
          <a:xfrm>
            <a:off x="7991869" y="3838500"/>
            <a:ext cx="2746612" cy="334594"/>
          </a:xfrm>
          <a:prstGeom prst="rect">
            <a:avLst/>
          </a:prstGeom>
        </p:spPr>
      </p:pic>
      <p:pic>
        <p:nvPicPr>
          <p:cNvPr id="16" name="图片 15">
            <a:extLst>
              <a:ext uri="{FF2B5EF4-FFF2-40B4-BE49-F238E27FC236}">
                <a16:creationId xmlns:a16="http://schemas.microsoft.com/office/drawing/2014/main" id="{1C9DDA53-5B9A-440B-BEDE-8CF5D63E5760}"/>
              </a:ext>
            </a:extLst>
          </p:cNvPr>
          <p:cNvPicPr>
            <a:picLocks noChangeAspect="1"/>
          </p:cNvPicPr>
          <p:nvPr/>
        </p:nvPicPr>
        <p:blipFill>
          <a:blip r:embed="rId7"/>
          <a:stretch>
            <a:fillRect/>
          </a:stretch>
        </p:blipFill>
        <p:spPr>
          <a:xfrm>
            <a:off x="7330149" y="4873363"/>
            <a:ext cx="4155214" cy="420491"/>
          </a:xfrm>
          <a:prstGeom prst="rect">
            <a:avLst/>
          </a:prstGeom>
        </p:spPr>
      </p:pic>
      <p:sp>
        <p:nvSpPr>
          <p:cNvPr id="31" name="文本框 30">
            <a:extLst>
              <a:ext uri="{FF2B5EF4-FFF2-40B4-BE49-F238E27FC236}">
                <a16:creationId xmlns:a16="http://schemas.microsoft.com/office/drawing/2014/main" id="{07818828-2394-4F98-AD08-9DDCD3ED5FE8}"/>
              </a:ext>
            </a:extLst>
          </p:cNvPr>
          <p:cNvSpPr txBox="1"/>
          <p:nvPr/>
        </p:nvSpPr>
        <p:spPr>
          <a:xfrm>
            <a:off x="7255034" y="4323174"/>
            <a:ext cx="7446980" cy="369332"/>
          </a:xfrm>
          <a:prstGeom prst="rect">
            <a:avLst/>
          </a:prstGeom>
          <a:noFill/>
        </p:spPr>
        <p:txBody>
          <a:bodyPr wrap="square">
            <a:spAutoFit/>
          </a:bodyPr>
          <a:lstStyle/>
          <a:p>
            <a:r>
              <a:rPr lang="zh-CN" altLang="en-US" b="1" dirty="0"/>
              <a:t>Knowledge Selection</a:t>
            </a:r>
          </a:p>
        </p:txBody>
      </p:sp>
      <p:pic>
        <p:nvPicPr>
          <p:cNvPr id="26" name="图片 25">
            <a:extLst>
              <a:ext uri="{FF2B5EF4-FFF2-40B4-BE49-F238E27FC236}">
                <a16:creationId xmlns:a16="http://schemas.microsoft.com/office/drawing/2014/main" id="{B0BC29AF-58FA-4C94-BA6F-02628EA7462A}"/>
              </a:ext>
            </a:extLst>
          </p:cNvPr>
          <p:cNvPicPr>
            <a:picLocks noChangeAspect="1"/>
          </p:cNvPicPr>
          <p:nvPr/>
        </p:nvPicPr>
        <p:blipFill>
          <a:blip r:embed="rId8"/>
          <a:stretch>
            <a:fillRect/>
          </a:stretch>
        </p:blipFill>
        <p:spPr>
          <a:xfrm>
            <a:off x="7255034" y="5414688"/>
            <a:ext cx="3924482" cy="987758"/>
          </a:xfrm>
          <a:prstGeom prst="rect">
            <a:avLst/>
          </a:prstGeom>
        </p:spPr>
      </p:pic>
      <p:sp>
        <p:nvSpPr>
          <p:cNvPr id="12" name="文本框 11">
            <a:extLst>
              <a:ext uri="{FF2B5EF4-FFF2-40B4-BE49-F238E27FC236}">
                <a16:creationId xmlns:a16="http://schemas.microsoft.com/office/drawing/2014/main" id="{48520091-4F34-4998-9271-3498AD987C51}"/>
              </a:ext>
            </a:extLst>
          </p:cNvPr>
          <p:cNvSpPr txBox="1"/>
          <p:nvPr/>
        </p:nvSpPr>
        <p:spPr>
          <a:xfrm>
            <a:off x="7007900" y="3447066"/>
            <a:ext cx="7041613" cy="338554"/>
          </a:xfrm>
          <a:prstGeom prst="rect">
            <a:avLst/>
          </a:prstGeom>
          <a:noFill/>
        </p:spPr>
        <p:txBody>
          <a:bodyPr wrap="square">
            <a:spAutoFit/>
          </a:bodyPr>
          <a:lstStyle/>
          <a:p>
            <a:r>
              <a:rPr lang="en-US" altLang="zh-CN" sz="1600" dirty="0"/>
              <a:t>SBERT</a:t>
            </a:r>
            <a:r>
              <a:rPr lang="zh-CN" altLang="en-US" sz="1600" dirty="0"/>
              <a:t>：</a:t>
            </a:r>
            <a:endParaRPr lang="en-US" altLang="zh-CN" sz="1600" dirty="0"/>
          </a:p>
        </p:txBody>
      </p:sp>
      <p:sp>
        <p:nvSpPr>
          <p:cNvPr id="15" name="文本框 14">
            <a:extLst>
              <a:ext uri="{FF2B5EF4-FFF2-40B4-BE49-F238E27FC236}">
                <a16:creationId xmlns:a16="http://schemas.microsoft.com/office/drawing/2014/main" id="{9A05ADB2-9D3A-4EB4-9D40-F44550E62040}"/>
              </a:ext>
            </a:extLst>
          </p:cNvPr>
          <p:cNvSpPr txBox="1"/>
          <p:nvPr/>
        </p:nvSpPr>
        <p:spPr>
          <a:xfrm>
            <a:off x="6926927" y="3834540"/>
            <a:ext cx="7041613" cy="338554"/>
          </a:xfrm>
          <a:prstGeom prst="rect">
            <a:avLst/>
          </a:prstGeom>
          <a:noFill/>
        </p:spPr>
        <p:txBody>
          <a:bodyPr wrap="square">
            <a:spAutoFit/>
          </a:bodyPr>
          <a:lstStyle/>
          <a:p>
            <a:r>
              <a:rPr lang="en-US" altLang="zh-CN" sz="1600" dirty="0"/>
              <a:t>COMET</a:t>
            </a:r>
            <a:r>
              <a:rPr lang="zh-CN" altLang="en-US" sz="1600" dirty="0"/>
              <a:t>：</a:t>
            </a:r>
            <a:endParaRPr lang="en-US" altLang="zh-CN" sz="1600" dirty="0"/>
          </a:p>
        </p:txBody>
      </p:sp>
    </p:spTree>
    <p:extLst>
      <p:ext uri="{BB962C8B-B14F-4D97-AF65-F5344CB8AC3E}">
        <p14:creationId xmlns:p14="http://schemas.microsoft.com/office/powerpoint/2010/main" val="251827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63CAA549-8AA1-41E5-B5B5-1F16AFA6999C}"/>
              </a:ext>
            </a:extLst>
          </p:cNvPr>
          <p:cNvPicPr>
            <a:picLocks noChangeAspect="1"/>
          </p:cNvPicPr>
          <p:nvPr/>
        </p:nvPicPr>
        <p:blipFill>
          <a:blip r:embed="rId3"/>
          <a:stretch>
            <a:fillRect/>
          </a:stretch>
        </p:blipFill>
        <p:spPr>
          <a:xfrm>
            <a:off x="546900" y="1989668"/>
            <a:ext cx="5817641" cy="3802380"/>
          </a:xfrm>
          <a:prstGeom prst="rect">
            <a:avLst/>
          </a:prstGeom>
        </p:spPr>
      </p:pic>
      <p:sp>
        <p:nvSpPr>
          <p:cNvPr id="31" name="文本框 30">
            <a:extLst>
              <a:ext uri="{FF2B5EF4-FFF2-40B4-BE49-F238E27FC236}">
                <a16:creationId xmlns:a16="http://schemas.microsoft.com/office/drawing/2014/main" id="{07818828-2394-4F98-AD08-9DDCD3ED5FE8}"/>
              </a:ext>
            </a:extLst>
          </p:cNvPr>
          <p:cNvSpPr txBox="1"/>
          <p:nvPr/>
        </p:nvSpPr>
        <p:spPr>
          <a:xfrm>
            <a:off x="7300409" y="4181068"/>
            <a:ext cx="7446980" cy="369332"/>
          </a:xfrm>
          <a:prstGeom prst="rect">
            <a:avLst/>
          </a:prstGeom>
          <a:noFill/>
        </p:spPr>
        <p:txBody>
          <a:bodyPr wrap="square">
            <a:spAutoFit/>
          </a:bodyPr>
          <a:lstStyle/>
          <a:p>
            <a:r>
              <a:rPr lang="en-US" altLang="zh-CN" b="1" dirty="0"/>
              <a:t>Transformer Encoder-Decoder</a:t>
            </a:r>
            <a:endParaRPr lang="zh-CN" altLang="en-US" b="1" dirty="0"/>
          </a:p>
        </p:txBody>
      </p:sp>
      <p:pic>
        <p:nvPicPr>
          <p:cNvPr id="4" name="图片 3">
            <a:extLst>
              <a:ext uri="{FF2B5EF4-FFF2-40B4-BE49-F238E27FC236}">
                <a16:creationId xmlns:a16="http://schemas.microsoft.com/office/drawing/2014/main" id="{8419FEFA-651B-4A61-A5C4-48D78C7C5EE1}"/>
              </a:ext>
            </a:extLst>
          </p:cNvPr>
          <p:cNvPicPr>
            <a:picLocks noChangeAspect="1"/>
          </p:cNvPicPr>
          <p:nvPr/>
        </p:nvPicPr>
        <p:blipFill>
          <a:blip r:embed="rId4"/>
          <a:stretch>
            <a:fillRect/>
          </a:stretch>
        </p:blipFill>
        <p:spPr>
          <a:xfrm>
            <a:off x="7657654" y="1989668"/>
            <a:ext cx="3596977" cy="1801384"/>
          </a:xfrm>
          <a:prstGeom prst="rect">
            <a:avLst/>
          </a:prstGeom>
        </p:spPr>
      </p:pic>
      <p:pic>
        <p:nvPicPr>
          <p:cNvPr id="7" name="图片 6">
            <a:extLst>
              <a:ext uri="{FF2B5EF4-FFF2-40B4-BE49-F238E27FC236}">
                <a16:creationId xmlns:a16="http://schemas.microsoft.com/office/drawing/2014/main" id="{2FC55B6B-ADC5-443B-961B-C55F75929202}"/>
              </a:ext>
            </a:extLst>
          </p:cNvPr>
          <p:cNvPicPr>
            <a:picLocks noChangeAspect="1"/>
          </p:cNvPicPr>
          <p:nvPr/>
        </p:nvPicPr>
        <p:blipFill>
          <a:blip r:embed="rId5"/>
          <a:stretch>
            <a:fillRect/>
          </a:stretch>
        </p:blipFill>
        <p:spPr>
          <a:xfrm>
            <a:off x="7906871" y="4767821"/>
            <a:ext cx="2955960" cy="684714"/>
          </a:xfrm>
          <a:prstGeom prst="rect">
            <a:avLst/>
          </a:prstGeom>
        </p:spPr>
      </p:pic>
    </p:spTree>
    <p:extLst>
      <p:ext uri="{BB962C8B-B14F-4D97-AF65-F5344CB8AC3E}">
        <p14:creationId xmlns:p14="http://schemas.microsoft.com/office/powerpoint/2010/main" val="220856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528A60CE-D784-44EF-BA25-440D63B85A08}"/>
              </a:ext>
            </a:extLst>
          </p:cNvPr>
          <p:cNvPicPr>
            <a:picLocks noChangeAspect="1"/>
          </p:cNvPicPr>
          <p:nvPr/>
        </p:nvPicPr>
        <p:blipFill>
          <a:blip r:embed="rId2"/>
          <a:stretch>
            <a:fillRect/>
          </a:stretch>
        </p:blipFill>
        <p:spPr>
          <a:xfrm>
            <a:off x="2748579" y="1714741"/>
            <a:ext cx="6197282" cy="46365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82DFB890-E0E9-4E14-8167-26146C319DC1}"/>
              </a:ext>
            </a:extLst>
          </p:cNvPr>
          <p:cNvPicPr>
            <a:picLocks noChangeAspect="1"/>
          </p:cNvPicPr>
          <p:nvPr/>
        </p:nvPicPr>
        <p:blipFill>
          <a:blip r:embed="rId3"/>
          <a:stretch>
            <a:fillRect/>
          </a:stretch>
        </p:blipFill>
        <p:spPr>
          <a:xfrm>
            <a:off x="-26932" y="1698714"/>
            <a:ext cx="6880119" cy="3446106"/>
          </a:xfrm>
          <a:prstGeom prst="rect">
            <a:avLst/>
          </a:prstGeom>
        </p:spPr>
      </p:pic>
      <p:pic>
        <p:nvPicPr>
          <p:cNvPr id="4" name="图片 3">
            <a:extLst>
              <a:ext uri="{FF2B5EF4-FFF2-40B4-BE49-F238E27FC236}">
                <a16:creationId xmlns:a16="http://schemas.microsoft.com/office/drawing/2014/main" id="{2F4A5563-4E0E-438C-881A-CEA127E090E1}"/>
              </a:ext>
            </a:extLst>
          </p:cNvPr>
          <p:cNvPicPr>
            <a:picLocks noChangeAspect="1"/>
          </p:cNvPicPr>
          <p:nvPr/>
        </p:nvPicPr>
        <p:blipFill>
          <a:blip r:embed="rId4"/>
          <a:stretch>
            <a:fillRect/>
          </a:stretch>
        </p:blipFill>
        <p:spPr>
          <a:xfrm>
            <a:off x="6853187" y="1569376"/>
            <a:ext cx="5033339" cy="3575444"/>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墨迹 4">
                <a:extLst>
                  <a:ext uri="{FF2B5EF4-FFF2-40B4-BE49-F238E27FC236}">
                    <a16:creationId xmlns:a16="http://schemas.microsoft.com/office/drawing/2014/main" id="{EE2ADDC2-1694-4109-9214-0D587048C5E5}"/>
                  </a:ext>
                </a:extLst>
              </p14:cNvPr>
              <p14:cNvContentPartPr/>
              <p14:nvPr/>
            </p14:nvContentPartPr>
            <p14:xfrm>
              <a:off x="482760" y="1911240"/>
              <a:ext cx="3016440" cy="1283040"/>
            </p14:xfrm>
          </p:contentPart>
        </mc:Choice>
        <mc:Fallback>
          <p:pic>
            <p:nvPicPr>
              <p:cNvPr id="5" name="墨迹 4">
                <a:extLst>
                  <a:ext uri="{FF2B5EF4-FFF2-40B4-BE49-F238E27FC236}">
                    <a16:creationId xmlns:a16="http://schemas.microsoft.com/office/drawing/2014/main" id="{EE2ADDC2-1694-4109-9214-0D587048C5E5}"/>
                  </a:ext>
                </a:extLst>
              </p:cNvPr>
              <p:cNvPicPr/>
              <p:nvPr/>
            </p:nvPicPr>
            <p:blipFill>
              <a:blip r:embed="rId6"/>
              <a:stretch>
                <a:fillRect/>
              </a:stretch>
            </p:blipFill>
            <p:spPr>
              <a:xfrm>
                <a:off x="473400" y="1901880"/>
                <a:ext cx="3035160" cy="1301760"/>
              </a:xfrm>
              <a:prstGeom prst="rect">
                <a:avLst/>
              </a:prstGeom>
            </p:spPr>
          </p:pic>
        </mc:Fallback>
      </mc:AlternateContent>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10133</TotalTime>
  <Words>667</Words>
  <Application>Microsoft Office PowerPoint</Application>
  <PresentationFormat>宽屏</PresentationFormat>
  <Paragraphs>69</Paragraphs>
  <Slides>13</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Experiments</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1489</cp:revision>
  <dcterms:created xsi:type="dcterms:W3CDTF">2017-04-22T07:59:00Z</dcterms:created>
  <dcterms:modified xsi:type="dcterms:W3CDTF">2021-08-31T13:35:57Z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